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64" r:id="rId3"/>
    <p:sldId id="272" r:id="rId4"/>
    <p:sldId id="260" r:id="rId5"/>
    <p:sldId id="262" r:id="rId6"/>
    <p:sldId id="261" r:id="rId7"/>
    <p:sldId id="256" r:id="rId8"/>
    <p:sldId id="265" r:id="rId9"/>
    <p:sldId id="266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1B2DA6-A245-4E7C-9611-6931D3677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54973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BE3BA-C137-4202-8FE4-C7AB20123B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79713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C3D9B1-4D3D-4434-961F-1854064B1F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8527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CFF24-61F5-4356-A36D-0B303ECCB0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3379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C718D-44B7-41CB-BBE9-6DA12C594C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9394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0C94F-EED9-4D24-9C22-4BA301766A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1294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3119E-AAC1-4175-9432-6ADDC50D5F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9464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A967F-8580-4644-AA1C-99E8DAEB0B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5691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1CFFF-F1C1-472E-AC6E-4003D2A170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0549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FFB955-2425-47BB-ACA5-9CF8839ADA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4118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183E7-E3B7-4305-B6A4-8877EE47AE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6782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097E8-A01A-4894-B460-8C5FDD82C1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232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1E3BE8-BBE4-47EA-A616-AF5A476876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.vn/imgres?imgurl=http://datastore1.vicongdong.vn/Uploads/ProjectUpload/576435/500_303239e3-f275-4f30-a316-368f067281d3.jpg&amp;imgrefurl=http://vicongdong.vn/duan/?code=CDJTSY&amp;h=320&amp;w=375&amp;tbnid=EZ6pRAcFHGaiuM:&amp;zoom=1&amp;docid=5bQZSbOXg2rNAM&amp;ei=m30yU5TaBYLpoASB44CQAg&amp;tbm=isch&amp;ved=0CDMQhBwwDjjIAQ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3.png"/><Relationship Id="rId4" Type="http://schemas.microsoft.com/office/2007/relationships/media" Target="../media/media1.mp3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vietnamorchirds-nguyentienquang.blogspot.com/2015/04/boat.html" TargetMode="External"/><Relationship Id="rId13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12" Type="http://schemas.openxmlformats.org/officeDocument/2006/relationships/hyperlink" Target="https://www.seat61.com/Australia.htm" TargetMode="External"/><Relationship Id="rId17" Type="http://schemas.openxmlformats.org/officeDocument/2006/relationships/image" Target="../media/image21.jpeg"/><Relationship Id="rId2" Type="http://schemas.openxmlformats.org/officeDocument/2006/relationships/hyperlink" Target="http://xedapmartin107.vn/xe-dap-thoi-trang/thl-24" TargetMode="External"/><Relationship Id="rId16" Type="http://schemas.openxmlformats.org/officeDocument/2006/relationships/hyperlink" Target="http://www.ca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ietnamairlines.travel/how-to-book-cheap-tickets-of-vietnam-air.vietnam-airlines.blog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5" Type="http://schemas.openxmlformats.org/officeDocument/2006/relationships/image" Target="../media/image20.jpeg"/><Relationship Id="rId10" Type="http://schemas.openxmlformats.org/officeDocument/2006/relationships/hyperlink" Target="https://www.cruiseandmaritime.com/our-ships/marco-polo/profile" TargetMode="External"/><Relationship Id="rId4" Type="http://schemas.openxmlformats.org/officeDocument/2006/relationships/hyperlink" Target="http://www.japan-guide.com/e/e2366.html" TargetMode="External"/><Relationship Id="rId9" Type="http://schemas.openxmlformats.org/officeDocument/2006/relationships/image" Target="../media/image17.jpeg"/><Relationship Id="rId14" Type="http://schemas.openxmlformats.org/officeDocument/2006/relationships/hyperlink" Target="https://www.alibaba.com/product-detail/Motorcycle-SH-mode-125cc-_169701625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96312247200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Picture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4363"/>
            <a:ext cx="75438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85800" y="685800"/>
            <a:ext cx="6858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English 7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UNIT 7 .  TRAFFIC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PERIOD 54: GETTING  STARTED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MONDAY  IN  THE  PLAYGROUND</a:t>
            </a: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981200" y="3581400"/>
            <a:ext cx="4953000" cy="1524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-463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class</a:t>
            </a:r>
          </a:p>
        </p:txBody>
      </p:sp>
      <p:sp>
        <p:nvSpPr>
          <p:cNvPr id="3078" name="Text Box 3"/>
          <p:cNvSpPr txBox="1">
            <a:spLocks noChangeArrowheads="1"/>
          </p:cNvSpPr>
          <p:nvPr/>
        </p:nvSpPr>
        <p:spPr bwMode="auto">
          <a:xfrm>
            <a:off x="2057400" y="4572000"/>
            <a:ext cx="428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447800"/>
            <a:ext cx="4191000" cy="3505200"/>
          </a:xfrm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3200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3200" b="1" smtClean="0">
                <a:latin typeface="Times New Roman" panose="02020603050405020304" pitchFamily="18" charset="0"/>
              </a:rPr>
              <a:t>.ride</a:t>
            </a:r>
            <a:br>
              <a:rPr lang="en-US" altLang="en-US" sz="3200" b="1" smtClean="0">
                <a:latin typeface="Times New Roman" panose="02020603050405020304" pitchFamily="18" charset="0"/>
              </a:rPr>
            </a:br>
            <a:r>
              <a:rPr lang="en-US" altLang="en-US" sz="3200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 b="1" smtClean="0">
                <a:latin typeface="Times New Roman" panose="02020603050405020304" pitchFamily="18" charset="0"/>
              </a:rPr>
              <a:t>.drive </a:t>
            </a:r>
            <a:br>
              <a:rPr lang="en-US" altLang="en-US" sz="3200" b="1" smtClean="0">
                <a:latin typeface="Times New Roman" panose="02020603050405020304" pitchFamily="18" charset="0"/>
              </a:rPr>
            </a:br>
            <a:r>
              <a:rPr lang="en-US" altLang="en-US" sz="3200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3200" b="1" smtClean="0">
                <a:latin typeface="Times New Roman" panose="02020603050405020304" pitchFamily="18" charset="0"/>
              </a:rPr>
              <a:t>. fly  </a:t>
            </a:r>
            <a:br>
              <a:rPr lang="en-US" altLang="en-US" sz="3200" b="1" smtClean="0">
                <a:latin typeface="Times New Roman" panose="02020603050405020304" pitchFamily="18" charset="0"/>
              </a:rPr>
            </a:br>
            <a:r>
              <a:rPr lang="en-US" altLang="en-US" sz="3200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3200" b="1" smtClean="0">
                <a:latin typeface="Times New Roman" panose="02020603050405020304" pitchFamily="18" charset="0"/>
              </a:rPr>
              <a:t>. sail</a:t>
            </a:r>
            <a:br>
              <a:rPr lang="en-US" altLang="en-US" sz="3200" b="1" smtClean="0">
                <a:latin typeface="Times New Roman" panose="02020603050405020304" pitchFamily="18" charset="0"/>
              </a:rPr>
            </a:br>
            <a:r>
              <a:rPr lang="en-US" altLang="en-US" sz="3200" b="1" smtClean="0">
                <a:solidFill>
                  <a:schemeClr val="hlink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3200" b="1" smtClean="0">
                <a:latin typeface="Times New Roman" panose="02020603050405020304" pitchFamily="18" charset="0"/>
              </a:rPr>
              <a:t>. get on </a:t>
            </a:r>
            <a:br>
              <a:rPr lang="en-US" altLang="en-US" sz="3200" b="1" smtClean="0">
                <a:latin typeface="Times New Roman" panose="02020603050405020304" pitchFamily="18" charset="0"/>
              </a:rPr>
            </a:br>
            <a:r>
              <a:rPr lang="en-US" altLang="en-US" sz="3200" b="1" smtClean="0">
                <a:latin typeface="Times New Roman" panose="02020603050405020304" pitchFamily="18" charset="0"/>
              </a:rPr>
              <a:t>6. get off</a:t>
            </a:r>
            <a:r>
              <a:rPr lang="en-US" altLang="en-US" sz="2800" b="1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219200"/>
            <a:ext cx="4419600" cy="3733800"/>
          </a:xfrm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Tx/>
              <a:buAutoNum type="alphaLcPeriod"/>
            </a:pPr>
            <a:endParaRPr lang="en-US" altLang="en-US" sz="280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buFontTx/>
              <a:buAutoNum type="alphaLcPeriod"/>
            </a:pPr>
            <a:r>
              <a:rPr lang="en-US" altLang="en-US" sz="2800" smtClean="0">
                <a:latin typeface="Times New Roman" panose="02020603050405020304" pitchFamily="18" charset="0"/>
              </a:rPr>
              <a:t>A train 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altLang="en-US" sz="2800" smtClean="0">
                <a:latin typeface="Times New Roman" panose="02020603050405020304" pitchFamily="18" charset="0"/>
              </a:rPr>
              <a:t>A boat 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altLang="en-US" sz="2800" smtClean="0">
                <a:latin typeface="Times New Roman" panose="02020603050405020304" pitchFamily="18" charset="0"/>
              </a:rPr>
              <a:t>A bus 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altLang="en-US" sz="2800" smtClean="0">
                <a:latin typeface="Times New Roman" panose="02020603050405020304" pitchFamily="18" charset="0"/>
              </a:rPr>
              <a:t>A bike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altLang="en-US" sz="2800" smtClean="0">
                <a:latin typeface="Times New Roman" panose="02020603050405020304" pitchFamily="18" charset="0"/>
              </a:rPr>
              <a:t>A car 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altLang="en-US" sz="2800" smtClean="0">
                <a:latin typeface="Times New Roman" panose="02020603050405020304" pitchFamily="18" charset="0"/>
              </a:rPr>
              <a:t>A plane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>
                <a:solidFill>
                  <a:srgbClr val="FF0000"/>
                </a:solidFill>
                <a:latin typeface="Garamond" panose="02020404030301010803" pitchFamily="18" charset="0"/>
              </a:rPr>
              <a:t>3 Match a verb on the left with a means of transport on the right .then may be more than one correct answer .Add a preposition when necessary .</a:t>
            </a:r>
            <a:r>
              <a:rPr lang="en-US" altLang="en-US" sz="2800">
                <a:solidFill>
                  <a:srgbClr val="FF0000"/>
                </a:solidFill>
                <a:latin typeface="Garamond" panose="02020404030301010803" pitchFamily="18" charset="0"/>
              </a:rPr>
              <a:t>: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295400" y="1981200"/>
            <a:ext cx="3200400" cy="1600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1447800" y="2514600"/>
            <a:ext cx="3124200" cy="1676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1143000" y="2971800"/>
            <a:ext cx="3429000" cy="1676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flipV="1">
            <a:off x="1295400" y="2590800"/>
            <a:ext cx="3200400" cy="914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1676400" y="2057400"/>
            <a:ext cx="2819400" cy="1905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1676400" y="3048000"/>
            <a:ext cx="2819400" cy="914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1676400" y="3581400"/>
            <a:ext cx="2895600" cy="381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676400" y="3962400"/>
            <a:ext cx="2895600" cy="152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1676400" y="3962400"/>
            <a:ext cx="2819400" cy="685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1676400" y="2133600"/>
            <a:ext cx="2819400" cy="2438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1676400" y="3048000"/>
            <a:ext cx="2819400" cy="1524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1676400" y="3581400"/>
            <a:ext cx="2895600" cy="990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V="1">
            <a:off x="1752600" y="4038600"/>
            <a:ext cx="2743200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1676400" y="4572000"/>
            <a:ext cx="2819400" cy="76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4953000"/>
            <a:ext cx="86868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your own sentences with these phrases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28600" y="5410200"/>
            <a:ext cx="87630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: 1d - My father taught me how to ride a bike  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52400" y="5867400"/>
            <a:ext cx="8610600" cy="13731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mother often drives a car to work </a:t>
            </a:r>
          </a:p>
          <a:p>
            <a:pPr eaLnBrk="1" hangingPunct="1">
              <a:buFontTx/>
              <a:buChar char="-"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want to sail a boat on the river </a:t>
            </a:r>
          </a:p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16" grpId="0" animBg="1" autoUpdateAnimBg="0"/>
      <p:bldP spid="1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153400" cy="609600"/>
          </a:xfrm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4:  Find someone in your class who never</a:t>
            </a:r>
            <a:r>
              <a:rPr lang="en-US" altLang="en-US" sz="400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229600" cy="3276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1. walks to school </a:t>
            </a:r>
          </a:p>
          <a:p>
            <a:pPr eaLnBrk="1" hangingPunct="1"/>
            <a:r>
              <a:rPr lang="en-US" altLang="en-US" sz="2800" smtClean="0"/>
              <a:t>2. goes to school by bus </a:t>
            </a:r>
          </a:p>
          <a:p>
            <a:pPr eaLnBrk="1" hangingPunct="1"/>
            <a:r>
              <a:rPr lang="en-US" altLang="en-US" sz="2800" smtClean="0"/>
              <a:t>3. cycle for exercise </a:t>
            </a:r>
          </a:p>
          <a:p>
            <a:pPr eaLnBrk="1" hangingPunct="1"/>
            <a:r>
              <a:rPr lang="en-US" altLang="en-US" sz="2800" smtClean="0"/>
              <a:t>4. takes a train </a:t>
            </a:r>
          </a:p>
          <a:p>
            <a:pPr eaLnBrk="1" hangingPunct="1"/>
            <a:r>
              <a:rPr lang="en-US" altLang="en-US" sz="2800" smtClean="0"/>
              <a:t>5. sails on/in a boat </a:t>
            </a:r>
          </a:p>
          <a:p>
            <a:pPr eaLnBrk="1" hangingPunct="1"/>
            <a:r>
              <a:rPr lang="en-US" altLang="en-US" sz="2800" smtClean="0"/>
              <a:t>6.flies by plane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000" y="4203700"/>
            <a:ext cx="8610600" cy="2654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often do you walk to school/ go to school by bus / cycle for exercise …………….? </a:t>
            </a:r>
          </a:p>
          <a:p>
            <a:pPr eaLnBrk="1" hangingPunct="1"/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often walk to school / go to school by bus / </a:t>
            </a:r>
          </a:p>
          <a:p>
            <a:pPr eaLnBrk="1" hangingPunct="1"/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39" name="Picture 10" descr="ANd9GcQgp6LpFYE5FiV9-iM7ULVDSm1LUE3hDGcgEdu94BfLRLHyWPGA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2590800" y="1219200"/>
            <a:ext cx="37338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Homework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09600" y="2438400"/>
            <a:ext cx="8382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en-US" altLang="en-US" sz="2400" b="1">
                <a:solidFill>
                  <a:srgbClr val="FFFF00"/>
                </a:solidFill>
              </a:rPr>
              <a:t>1- Learn by heart all the new words </a:t>
            </a:r>
          </a:p>
          <a:p>
            <a:pPr eaLnBrk="1" hangingPunct="1">
              <a:lnSpc>
                <a:spcPts val="4000"/>
              </a:lnSpc>
            </a:pPr>
            <a:r>
              <a:rPr lang="en-US" altLang="en-US" sz="2400" b="1">
                <a:solidFill>
                  <a:srgbClr val="FFFF00"/>
                </a:solidFill>
              </a:rPr>
              <a:t>2- Prepare new lesson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25-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150" y="6381750"/>
            <a:ext cx="7505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2590800" y="2514600"/>
            <a:ext cx="3886200" cy="2133600"/>
          </a:xfrm>
          <a:prstGeom prst="cloudCallout">
            <a:avLst>
              <a:gd name="adj1" fmla="val -45343"/>
              <a:gd name="adj2" fmla="val 1644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Means of transport </a:t>
            </a:r>
          </a:p>
          <a:p>
            <a:pPr algn="ctr"/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 flipV="1">
            <a:off x="1752600" y="3581400"/>
            <a:ext cx="609600" cy="304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2133600" y="4343400"/>
            <a:ext cx="1143000" cy="457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4648200" y="4648200"/>
            <a:ext cx="0" cy="6096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6477000" y="3276600"/>
            <a:ext cx="685800" cy="2286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 flipV="1">
            <a:off x="4495800" y="1752600"/>
            <a:ext cx="76200" cy="9144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 flipV="1">
            <a:off x="2051050" y="1916113"/>
            <a:ext cx="1371600" cy="838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5943600" y="1828800"/>
            <a:ext cx="838200" cy="838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5867400" y="4267200"/>
            <a:ext cx="762000" cy="304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3200400" y="44958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V="1">
            <a:off x="5029200" y="1600200"/>
            <a:ext cx="228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276600" y="1143000"/>
            <a:ext cx="174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 Black" panose="020B0A04020102020204" pitchFamily="34" charset="0"/>
              </a:rPr>
              <a:t>lorry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5181600" y="990600"/>
            <a:ext cx="174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 Black" panose="020B0A04020102020204" pitchFamily="34" charset="0"/>
              </a:rPr>
              <a:t>Bus 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629400" y="1447800"/>
            <a:ext cx="174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 Black" panose="020B0A04020102020204" pitchFamily="34" charset="0"/>
              </a:rPr>
              <a:t>train  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2743200" y="5257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 Black" panose="020B0A04020102020204" pitchFamily="34" charset="0"/>
              </a:rPr>
              <a:t>bike 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6858000" y="29718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 Black" panose="020B0A04020102020204" pitchFamily="34" charset="0"/>
              </a:rPr>
              <a:t>Coach   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6629400" y="457200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 Black" panose="020B0A04020102020204" pitchFamily="34" charset="0"/>
              </a:rPr>
              <a:t>plane  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4343400" y="5334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 Black" panose="020B0A04020102020204" pitchFamily="34" charset="0"/>
              </a:rPr>
              <a:t>Ship  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1143000" y="5334000"/>
            <a:ext cx="2198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 Black" panose="020B0A04020102020204" pitchFamily="34" charset="0"/>
              </a:rPr>
              <a:t>Boat   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152400" y="3124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 Black" panose="020B0A04020102020204" pitchFamily="34" charset="0"/>
              </a:rPr>
              <a:t>Motorbike  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152400" y="16002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 Black" panose="020B0A04020102020204" pitchFamily="34" charset="0"/>
              </a:rPr>
              <a:t>Car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  <p:bldP spid="12303" grpId="0"/>
      <p:bldP spid="12304" grpId="0"/>
      <p:bldP spid="12305" grpId="0"/>
      <p:bldP spid="12306" grpId="0"/>
      <p:bldP spid="12307" grpId="0"/>
      <p:bldP spid="12308" grpId="0"/>
      <p:bldP spid="12309" grpId="0"/>
      <p:bldP spid="12310" grpId="0"/>
      <p:bldP spid="123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7872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Look at the pictures and write the names of things</a:t>
            </a:r>
          </a:p>
        </p:txBody>
      </p:sp>
      <p:pic>
        <p:nvPicPr>
          <p:cNvPr id="5123" name="Picture 3" descr="ANd9GcSOCjwTs920qPOIfNM8eanz7_2WqJobWrJnFEC7ngzVCKEekReaSa51KS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2286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4" descr="14_7_1334050971_05_xe-bu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5125" name="Picture 5" descr="14_7_1334050971_05_xe-b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2362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ve-may-bay-vietnam-airlin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25146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ANd9GcQUGrM-d4odlmmdEkpRVR-X1dOoU-kgzGhMzS5WSpnEfFLjlpU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243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hinh-anh-nhung-con-thuyen-dep-nhat-the-gioi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76800"/>
            <a:ext cx="2438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TAU-THONG-NHAT-SE7-HANOI-TPHC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14400"/>
            <a:ext cx="22764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ANd9GcQvWMuJskzr_oRihiM5Vgkqfu_fsX78yVoH-2PHkrSZOJSAk5J9X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43200"/>
            <a:ext cx="24193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AutoShape 11" descr="ANd9GcQ_-vpuvpcRxBtuMRkn_6hX2RTH8-A2Mt4cSjNoKxM9OaiNBT4psjkafhuL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2" descr="ANd9GcQ_-vpuvpcRxBtuMRkn_6hX2RTH8-A2Mt4cSjNoKxM9OaiNBT4psjkafhuL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5133" name="Picture 13" descr="nettinht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00600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381000" y="1828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381000" y="39624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381000" y="6019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3505200" y="1981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3581400" y="6019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8305800" y="1981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8458200" y="4114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8534400" y="58674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143000" y="22098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bicycle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1143000" y="4343400"/>
            <a:ext cx="642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bus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4114800" y="2362200"/>
            <a:ext cx="76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boat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1066800" y="64008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plane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4267200" y="6400800"/>
            <a:ext cx="72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ship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7086600" y="2438400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train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7086600" y="4419600"/>
            <a:ext cx="153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motorbike</a:t>
            </a: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7162800" y="6248400"/>
            <a:ext cx="60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car</a:t>
            </a:r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2971800" y="2819400"/>
            <a:ext cx="3733800" cy="19812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C0066"/>
                </a:solidFill>
                <a:latin typeface="Times New Roman" panose="02020603050405020304" pitchFamily="18" charset="0"/>
              </a:rPr>
              <a:t>Means of transport</a:t>
            </a:r>
          </a:p>
        </p:txBody>
      </p:sp>
    </p:spTree>
    <p:extLst>
      <p:ext uri="{BB962C8B-B14F-4D97-AF65-F5344CB8AC3E}">
        <p14:creationId xmlns:p14="http://schemas.microsoft.com/office/powerpoint/2010/main" xmlns="" val="171100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94" grpId="0"/>
      <p:bldP spid="3095" grpId="0"/>
      <p:bldP spid="3096" grpId="0"/>
      <p:bldP spid="3098" grpId="0"/>
      <p:bldP spid="3099" grpId="0"/>
      <p:bldP spid="3100" grpId="0"/>
      <p:bldP spid="31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3" descr="https://encrypted-tbn3.gstatic.com/images?q=tbn:ANd9GcQIKw6Wu1Y7TbRbNX6zZeRi5ruO3AD4p_gz2fCyqhqnAkxtzZl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AutoShape 10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1029" name="AutoShape 12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1030" name="AutoShape 14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1031" name="AutoShape 24" descr="data:image/jpeg;base64,/9j/4AAQSkZJRgABAQAAAQABAAD/2wCEAAkGBxMTEBUUEhMVEBQUEBQUFBQUFRQTFBAUFBQWFxQVFBQYHCggGBolHBQVITEhJSkrLi4uFx8zODMsNygtLisBCgoKDg0OGxAQGywkHCU0LzQsLCwvMSwsLCssKy80LCwsLCw0LCwsLCwsLCwsLCwsLCwsLCwsLCwsLCwsLCwsLP/AABEIALEBHQMBIgACEQEDEQH/xAAcAAEAAQUBAQAAAAAAAAAAAAAABQIDBAYHAQj/xABMEAACAQIBBQgMCgoCAwEAAAAAAQIDEQQFBhIhMUFRUmFxkZLRBxMUFiJTgaGiscHhFRcjMkJUk7LS0yRiY3JzgrPi8PE0g0Nkwgj/xAAZAQEAAwEBAAAAAAAAAAAAAAAAAQIEAwX/xAAjEQEAAgEDBQEAAwAAAAAAAAAAAQIRAxITITFBUWEUIjJC/9oADAMBAAIRAxEAPwDuIAAAAAAAAAAAAAAAAAAAAAAAAAAAAAAAAAAAAAAAAAAAAAAAAAAAAAAAAAAAAAAAAAAAAAAAAAAAAAAAAAAAAAAAAAAAAAAAAAAAAAAAAAAAAAAAAAAAAAAAAAAAAAAAAAAAAAAAAAAAAAAAAAAAACMx+XKVKThJtySTaS2X2XbMN51UuDLzdZqedeItjamu68FPitFEVPFGO+vaJmIaq6MTES3yedsNyDfLJL2Fp53rxa6XuNCnjC13drOfPf2vwVdB78P2a6XuPVnevF+l7jQaeKKu6hz6ntPBX035Z3x8X6XuPe++Hi30l1HPZYwoWNHPqezgo36rntGOt07Ljnr+6Zbzww7S0bzvFNpaPg3V7PXtOa1a7adnZkdkCtaDWrS7ZUu9V38pLVycRaNe+EToVy62s76XBn5usd91Lgy83Wc4eIa2h4or+jUOCross76e5CT8qRT34Q8W+kuo59HE3LirD9Gongq3t54LxXp/2njzwXivT/tNElXLKxmtrjI59T2cFG/9+X7L0/7SiWeltfaklxz9xolTFW429xbWyl1pvbox4tbl5hz6ns4Kem/189oaSUIafgQlK8raLnFSUdS22aKoZ5R3aXp+45PgZPTqPSal2x7NaaSSSa4kkStLG7jtffWyS6y1ta+ekojQrh0bvvj4t9P3HnfhHxXpe40DuwrWJK8+p7TwUby88N6kul7ih54vxa52aV28olixz6ns4aem8rO+Xi1zs977peLjzs0OGP1vyF+GKHNqezhr6bzSzuX0qerilr5mjZMPWU4RnF3jKKknxNXRyd1E1v8A+cR0XNOd8JT4tJc03bzGjR1LWnEuGrpxWMwlwAaXAAAAAAAeNmPVx9OO2S8l36iMjlGcOJviarfjZ/eaRETqlGedbQxlWzcqc6jlCdmo+E9Jxu91NteQwKNZvjPPtWc5elWYwyqszHVbWZSp3W9xp6vOWoYCTlxf55SsYWXadQqnWK1g5Lchzz9iPO55b0fJOftiBjVKxTTreXeMirgG1qST4ndPyWVijDYJrXJebZypXHQZNGWraY2SYx0Z6v8AyT+jpfSZfaVm9vHcxchy8Bv9pU+/IeEeWcqyatdSX+cxi16vU9/iuZc6al85J8b2861mJisI7eDd88ubVf1kQl7SrGTGsYtHB1LfRXLdsurCz3aiX8l/XIdBXOuYlSvaXMzMWDm186MuWDi+dMxKmBkpLe/zd9wjAvYaeu+2X3VvGfRm7b3mMaNNxVklbievzlyPHpJ8aIEZhqadWstzTTts1uEXdcd2VV4tbt3HXfY7bzXt2HmDs61W+5KO+voR3iRqUFONtbtsdndcjLTPVEIxVzJp1mWIYGSb1X5XbrLyw1Tegv5pX80ROErkqrMWrX9Zkxye3tk1+65P1os4rJ8ram5csbP3iMIWaVX1mbSrGJhsO7a03xJxXPdldaporXFrjeteYTGewk6Vc6hmXK+Ej+9P1nEPhJuWjFOcnsjHW+XiXGdgzSypRp4WnT8PSSvJtLXKTcpW17LvVxI7aMbbZlw1+tejbAY9HGQlsfkepmQbYnLGAAAUzmkrvUio5jlvPOdWpKMEoU4yaV3dys7aT5SmpqRSF6Um89G3ZRynd2UklvX1+UgsfitW3zmsPK0ntZanlCW41zXMVtWbNddLD3K1mmmk09qetPlNTyfR0K1Wmn4MZKUE7u0Zq6V+J6XkJ2tidNP1ca3iCpNd1VG+BBW3LpN+0rTtMOk+E/RS230nx+xbhnQaS/zayMp1EvXysSxHGVWZ9SsWlUMB1gqowJWE0eVJry25yPjWKu2kYFVeorN8W71mFkea7WuOU36cjIr2afIYmSElTS3nJenIt/lHlLU2v97nkMhSu0uK/sI9TS1LcLka9vKVwlmymiy5mLVr6yz28YEtSqFVSz2kVHEFyWIvzWGBfc9x7m0oc0tjsY0qvUV05gYWCfy9b96P9OBNU5arbrIPA07Vqrbv4cbfZwJKNexayIZ11YtzmjCliS28QVwlJU61i/21NEKq5djiScGGRiqf0o6+FHfturjI7H20G7txcXbfj/MtvI0ZMsSYGUMT4L3G1r4+OxasdUT2VZs0o06cba3OKlKT2yb162blgE9+xouQq3yVN/s0uR6k/OmTlLK0tidluEWj+UyiI/jGG8UcVo/S85P5Kyun4Mnfee9ynMFlJ7ra5g8dLapPyO3mL11Zq5W0su1A1/MnHzrYa9TW4zcL76STXrNgN1bboyx2jE4GcOzgybPD4idOUWvCeg7O1SLfguL3es7iRec2IlTwlacdUo03Z7sW9V1x6ymrSLR18Omleaz08uC5QxsqN9OlUio7W6c0o/vatXl2F7CdsqWcac5J/qySa/etYk8Fjb1HpbF5dbb128hKSyknumPMemzqiqGRau84p8JxT9Z5gc0mqk51ai8KSajFvVaKWuTXFuElLKCLTygV3ExMsmORqK/3LrKvgmjveeXWYTxo7sKrYlnfBdDgrz9Z48kUd5ede0w+7D3uwgxK/LIlPc1ckn7SxUyGtyUlzM9WOK1lDjHU6o3F4GcE9el5mU5AyXOVJOV4puTW47OTafM0ZmUMarJPXpSUbb9/9MvSx+qy1cS2ItmcI8r0Mj01t18rZc+DaXF5+swnjOMp7rKp6pJYGlvR6KKlhKW9Hooiu6z3usYMJTuSlvR6KPHgKfBj0URndh73aMGJSDybT4MeaxRLJMNxW5GzDWUCtY9b4OqOxOS5U6z8JNVHdb6aik1x7LmZQySntbfMi9WxMZR1tatavuPca3i1gsqaUIy2qUU1qasmr63fWyZzIyFkWnur0pdZXHJNJbi879bLcscih40g6sr4Mo8Fcw+C6O8vP1mE8YFjQYll/A9He88uss4nN6lNWsulNe0oWPKu7yUYlF0c2alNWjacUtXh+Ftvu2RbjkvEJv5J23GpQfmuTPd578IFtyIiYaxjKmJhKMVRqPSfBtDyzepc5PZLyDiqsFKEI1OFGM4adN/rKTWreauuR6jNp5RW7rTJLMuvKOPjFfNlpczpt250uYvWYmYjCtptETLeM1smyw+FhCfz7uUra7OTva+7ZWXkJcA3xGIxDDM5nIQ+d6/Qa/8ADfrRMEVnUv0Kv/CkRf8ArKa/2hw+jK05Lfj6mvY2XtBkdiqDnUilKULS0nKPzlo73Ls8p5UnXu7VE1uXhG/mRh25b84SWixokZ23EcKPQ947bX4UOj7yNv1O5J2Z7ZkU51+HHorrGlX8ZHoobPsG74lLHtiJvX8YujEWr+NXQiNn1G74ltZ4RNq/jV0Int6/jF0ENn2Dd8XsrTt2uV/m1YX16rOSXtM+7NdylkyrWjadWTV76KUYq/HZXZewtDEQVu3OaWxTUXby2u/Ky01jHdG6c9k2e6yNVWvvw6L6x26v+z6MvxFdq25JawRvbq+/T6MvxDtlffh0X+IbTck7CxGadfhR6D6w3X4ceh7xt+m5J2FiL+X8Yughav4xdBDb9N3xKyqWi29535DCyPO9CnZ3+TjzWRGYzJ9apFxnXm4tWcUoxTW9qV7DJ+ArUY6MKrcVsjKKklyarltkY7q7pz2bCeEVpV+HHo+890q/Dj0V1ldn1bd8SlhYi9Kvw49H3nqlX4cej7xt+m74k9E90SLcq/Dj0UFLEcNdFDZ9g3fEponqgyL08Rw10UNPEcNdFDb9g3fExSg7mx5lyvj6fFpryqnK/nuaVh6dad06slvOKirPc2K9jbexx/y6XJP+nImsYtCt5zWXXAAeg88IvOdfodf+DP1EoRucv/Dr/wACp91lbdpTXvDg2Lk4vSW1f5rIGpnboSanR8sZf/LXtJ/F7pqMsmSqVowjFzlOahGC2zlJ2UVytmXSrW3dr1bWr2SCz0peKn6PWVLPOj4upzQ/EbvgewF4adbG+Ba7jTpWld/RU5Sa1b9te8jZcJ2EclxXhdvq8c6tr9CKO3BRx57uSLPGhwai/lj7JFazvw/63ROxLsN5J8TU+3q/iPV2HMkeIn9vW/EOChz3cc77cP8ArdFnvfZh9+XRZ2J9hzJHiJ/b1vxFL7DOSfE1F/3VescFDnu4/wB9mH330JdRV31YbhPoT6jrM+wpkp/QrLkrS9qLE+wbkx7JYlclWPtgOCpz2ctedGG4foT6irvnw3D9GfUdCx3YFwbi+04nEUpbjn2urFcsVGLfOYeT+wDSTfb8bUqLcVKlGk1yuUp35hwVOezSO+fDcP0Z9Q758Nw/Rn1HRviFwH1jFdKj+WefELgfrGK6VH8scFTns50s58Nw10ZdR73zYbhroy6jonxC4H6ziuej+WPiFwP1jFc9H8scFTns533z4bhroy6h3z4bhroy6jovxC4D6xiulR/LHxC4D6xi+lR/KI4Kn6Lud98+G4a6Muo8WdGG4foy6jo3xC4D6xi+lR/KLdbsCYK3gYnExe/LtUlzKC9Y4Kn6LOeSzpw3D9Cf4R31YbhehPqNvo//AJ/8PwsfeH6uHtN89RpcusmaPYHwC+dXxU+SVKK/p+0ngqfou5x314bhehPqPO+vD8J9CXUdQXYMyZw8U/8Ath+WVLsH5M38T9rH8A4Kp/RZyx524fffQl1Hnfdh9+XRZ1ZdhHJf/sP/ALf7StdhTJXBrfbPqHBRHPdyXvww/wCt0TyWedDgzfJFe1nXPiVyVwK320iip2EslvYq8eSr1xY4KHPdyR57UfF1OaH4inv2p7lKbe581e06RjuwJhGn2nFV6T3NNU6qXkSi3zmpZ1diWpk/D9vVZYqKlao1TdN0U3aLS0paSbaTeq11uXY4KHPdgZLy5UrP5saaa+jdy6T6joHY6X6ZT5Kn9ORzTIVKz8h0zsdf8yHJU+5I4TEReMO0TM6c5dZABtYwj84IXwldLa8PV+4yQPJK6s9ftImMwmJxL52xL2m4dh/NW83j6sdS0oYZNbutVKvrgv5uIycvdjetLEwWHlFYepP5WUnaph4Xu1BW8NtXSe47XudMwuHjThGEIqEIRUYxWyMYqySOOlpzXu7aupFuy6ADu4AAAAAAAAAAAAAAAAAAAAAAAAAAAAAAAABaxWGhUpyp1IqcJxcJxeyUZKzT8jLoA+ect5uywGMlRleUPn0Zv6dNvVd8JbHxq+6jbuxur4yPFGf3febb2Q82quNoQ7ndONelU0o9tclCUGrVINxTavqadtsVxl7M/NZYSGlOSnWlFKbXzIbHKML62r7rtey1I4TpzvifDvGpGyY8tlAB3cAAAAAAAAAAAAAAAAAAAAAAAAAAAAAAAAAA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1032" name="AutoShape 26" descr="data:image/jpeg;base64,/9j/4AAQSkZJRgABAQAAAQABAAD/2wCEAAkGBxMTEBUUEhMVEBQUEBQUFBQUFRQTFBAUFBQWFxQVFBQYHCggGBolHBQVITEhJSkrLi4uFx8zODMsNygtLisBCgoKDg0OGxAQGywkHCU0LzQsLCwvMSwsLCssKy80LCwsLCw0LCwsLCwsLCwsLCwsLCwsLCwsLCwsLCwsLCwsLP/AABEIALEBHQMBIgACEQEDEQH/xAAcAAEAAQUBAQAAAAAAAAAAAAAABQIDBAYHAQj/xABMEAACAQIBBQgMCgoCAwEAAAAAAQIDEQQFBhIhMUFRUmFxkZLRBxMUFiJTgaGiscHhFRcjMkJUk7LS0yRiY3JzgrPi8PE0g0Nkwgj/xAAZAQEAAwEBAAAAAAAAAAAAAAAAAQIEAwX/xAAjEQEAAgEDBQEAAwAAAAAAAAAAAQIRAxITITFBUWEUIjJC/9oADAMBAAIRAxEAPwDuIAAAAAAAAAAAAAAAAAAAAAAAAAAAAAAAAAAAAAAAAAAAAAAAAAAAAAAAAAAAAAAAAAAAAAAAAAAAAAAAAAAAAAAAAAAAAAAAAAAAAAAAAAAAAAAAAAAAAAAAAAAAAAAAAAAAAAAAAAAAAAAAAAAAACMx+XKVKThJtySTaS2X2XbMN51UuDLzdZqedeItjamu68FPitFEVPFGO+vaJmIaq6MTES3yedsNyDfLJL2Fp53rxa6XuNCnjC13drOfPf2vwVdB78P2a6XuPVnevF+l7jQaeKKu6hz6ntPBX035Z3x8X6XuPe++Hi30l1HPZYwoWNHPqezgo36rntGOt07Ljnr+6Zbzww7S0bzvFNpaPg3V7PXtOa1a7adnZkdkCtaDWrS7ZUu9V38pLVycRaNe+EToVy62s76XBn5usd91Lgy83Wc4eIa2h4or+jUOCross76e5CT8qRT34Q8W+kuo59HE3LirD9Gongq3t54LxXp/2njzwXivT/tNElXLKxmtrjI59T2cFG/9+X7L0/7SiWeltfaklxz9xolTFW429xbWyl1pvbox4tbl5hz6ns4Kem/189oaSUIafgQlK8raLnFSUdS22aKoZ5R3aXp+45PgZPTqPSal2x7NaaSSSa4kkStLG7jtffWyS6y1ta+ekojQrh0bvvj4t9P3HnfhHxXpe40DuwrWJK8+p7TwUby88N6kul7ih54vxa52aV28olixz6ns4aem8rO+Xi1zs977peLjzs0OGP1vyF+GKHNqezhr6bzSzuX0qerilr5mjZMPWU4RnF3jKKknxNXRyd1E1v8A+cR0XNOd8JT4tJc03bzGjR1LWnEuGrpxWMwlwAaXAAAAAAAeNmPVx9OO2S8l36iMjlGcOJviarfjZ/eaRETqlGedbQxlWzcqc6jlCdmo+E9Jxu91NteQwKNZvjPPtWc5elWYwyqszHVbWZSp3W9xp6vOWoYCTlxf55SsYWXadQqnWK1g5Lchzz9iPO55b0fJOftiBjVKxTTreXeMirgG1qST4ndPyWVijDYJrXJebZypXHQZNGWraY2SYx0Z6v8AyT+jpfSZfaVm9vHcxchy8Bv9pU+/IeEeWcqyatdSX+cxi16vU9/iuZc6al85J8b2861mJisI7eDd88ubVf1kQl7SrGTGsYtHB1LfRXLdsurCz3aiX8l/XIdBXOuYlSvaXMzMWDm186MuWDi+dMxKmBkpLe/zd9wjAvYaeu+2X3VvGfRm7b3mMaNNxVklbievzlyPHpJ8aIEZhqadWstzTTts1uEXdcd2VV4tbt3HXfY7bzXt2HmDs61W+5KO+voR3iRqUFONtbtsdndcjLTPVEIxVzJp1mWIYGSb1X5XbrLyw1Tegv5pX80ROErkqrMWrX9Zkxye3tk1+65P1os4rJ8ram5csbP3iMIWaVX1mbSrGJhsO7a03xJxXPdldaporXFrjeteYTGewk6Vc6hmXK+Ej+9P1nEPhJuWjFOcnsjHW+XiXGdgzSypRp4WnT8PSSvJtLXKTcpW17LvVxI7aMbbZlw1+tejbAY9HGQlsfkepmQbYnLGAAAUzmkrvUio5jlvPOdWpKMEoU4yaV3dys7aT5SmpqRSF6Um89G3ZRynd2UklvX1+UgsfitW3zmsPK0ntZanlCW41zXMVtWbNddLD3K1mmmk09qetPlNTyfR0K1Wmn4MZKUE7u0Zq6V+J6XkJ2tidNP1ca3iCpNd1VG+BBW3LpN+0rTtMOk+E/RS230nx+xbhnQaS/zayMp1EvXysSxHGVWZ9SsWlUMB1gqowJWE0eVJry25yPjWKu2kYFVeorN8W71mFkea7WuOU36cjIr2afIYmSElTS3nJenIt/lHlLU2v97nkMhSu0uK/sI9TS1LcLka9vKVwlmymiy5mLVr6yz28YEtSqFVSz2kVHEFyWIvzWGBfc9x7m0oc0tjsY0qvUV05gYWCfy9b96P9OBNU5arbrIPA07Vqrbv4cbfZwJKNexayIZ11YtzmjCliS28QVwlJU61i/21NEKq5djiScGGRiqf0o6+FHfturjI7H20G7txcXbfj/MtvI0ZMsSYGUMT4L3G1r4+OxasdUT2VZs0o06cba3OKlKT2yb162blgE9+xouQq3yVN/s0uR6k/OmTlLK0tidluEWj+UyiI/jGG8UcVo/S85P5Kyun4Mnfee9ynMFlJ7ra5g8dLapPyO3mL11Zq5W0su1A1/MnHzrYa9TW4zcL76STXrNgN1bboyx2jE4GcOzgybPD4idOUWvCeg7O1SLfguL3es7iRec2IlTwlacdUo03Z7sW9V1x6ymrSLR18Omleaz08uC5QxsqN9OlUio7W6c0o/vatXl2F7CdsqWcac5J/qySa/etYk8Fjb1HpbF5dbb128hKSyknumPMemzqiqGRau84p8JxT9Z5gc0mqk51ai8KSajFvVaKWuTXFuElLKCLTygV3ExMsmORqK/3LrKvgmjveeXWYTxo7sKrYlnfBdDgrz9Z48kUd5ede0w+7D3uwgxK/LIlPc1ckn7SxUyGtyUlzM9WOK1lDjHU6o3F4GcE9el5mU5AyXOVJOV4puTW47OTafM0ZmUMarJPXpSUbb9/9MvSx+qy1cS2ItmcI8r0Mj01t18rZc+DaXF5+swnjOMp7rKp6pJYGlvR6KKlhKW9Hooiu6z3usYMJTuSlvR6KPHgKfBj0URndh73aMGJSDybT4MeaxRLJMNxW5GzDWUCtY9b4OqOxOS5U6z8JNVHdb6aik1x7LmZQySntbfMi9WxMZR1tatavuPca3i1gsqaUIy2qUU1qasmr63fWyZzIyFkWnur0pdZXHJNJbi879bLcscih40g6sr4Mo8Fcw+C6O8vP1mE8YFjQYll/A9He88uss4nN6lNWsulNe0oWPKu7yUYlF0c2alNWjacUtXh+Ftvu2RbjkvEJv5J23GpQfmuTPd578IFtyIiYaxjKmJhKMVRqPSfBtDyzepc5PZLyDiqsFKEI1OFGM4adN/rKTWreauuR6jNp5RW7rTJLMuvKOPjFfNlpczpt250uYvWYmYjCtptETLeM1smyw+FhCfz7uUra7OTva+7ZWXkJcA3xGIxDDM5nIQ+d6/Qa/8ADfrRMEVnUv0Kv/CkRf8ArKa/2hw+jK05Lfj6mvY2XtBkdiqDnUilKULS0nKPzlo73Ls8p5UnXu7VE1uXhG/mRh25b84SWixokZ23EcKPQ947bX4UOj7yNv1O5J2Z7ZkU51+HHorrGlX8ZHoobPsG74lLHtiJvX8YujEWr+NXQiNn1G74ltZ4RNq/jV0Int6/jF0ENn2Dd8XsrTt2uV/m1YX16rOSXtM+7NdylkyrWjadWTV76KUYq/HZXZewtDEQVu3OaWxTUXby2u/Ky01jHdG6c9k2e6yNVWvvw6L6x26v+z6MvxFdq25JawRvbq+/T6MvxDtlffh0X+IbTck7CxGadfhR6D6w3X4ceh7xt+m5J2FiL+X8Yughav4xdBDb9N3xKyqWi29535DCyPO9CnZ3+TjzWRGYzJ9apFxnXm4tWcUoxTW9qV7DJ+ArUY6MKrcVsjKKklyarltkY7q7pz2bCeEVpV+HHo+890q/Dj0V1ldn1bd8SlhYi9Kvw49H3nqlX4cej7xt+m74k9E90SLcq/Dj0UFLEcNdFDZ9g3fEponqgyL08Rw10UNPEcNdFDb9g3fExSg7mx5lyvj6fFpryqnK/nuaVh6dad06slvOKirPc2K9jbexx/y6XJP+nImsYtCt5zWXXAAeg88IvOdfodf+DP1EoRucv/Dr/wACp91lbdpTXvDg2Lk4vSW1f5rIGpnboSanR8sZf/LXtJ/F7pqMsmSqVowjFzlOahGC2zlJ2UVytmXSrW3dr1bWr2SCz0peKn6PWVLPOj4upzQ/EbvgewF4adbG+Ba7jTpWld/RU5Sa1b9te8jZcJ2EclxXhdvq8c6tr9CKO3BRx57uSLPGhwai/lj7JFazvw/63ROxLsN5J8TU+3q/iPV2HMkeIn9vW/EOChz3cc77cP8ArdFnvfZh9+XRZ2J9hzJHiJ/b1vxFL7DOSfE1F/3VescFDnu4/wB9mH330JdRV31YbhPoT6jrM+wpkp/QrLkrS9qLE+wbkx7JYlclWPtgOCpz2ctedGG4foT6irvnw3D9GfUdCx3YFwbi+04nEUpbjn2urFcsVGLfOYeT+wDSTfb8bUqLcVKlGk1yuUp35hwVOezSO+fDcP0Z9Q758Nw/Rn1HRviFwH1jFdKj+WefELgfrGK6VH8scFTns50s58Nw10ZdR73zYbhroy6jonxC4H6ziuej+WPiFwP1jFc9H8scFTns533z4bhroy6h3z4bhroy6jovxC4D6xiulR/LHxC4D6xi+lR/KI4Kn6Lud98+G4a6Muo8WdGG4foy6jo3xC4D6xi+lR/KLdbsCYK3gYnExe/LtUlzKC9Y4Kn6LOeSzpw3D9Cf4R31YbhehPqNvo//AJ/8PwsfeH6uHtN89RpcusmaPYHwC+dXxU+SVKK/p+0ngqfou5x314bhehPqPO+vD8J9CXUdQXYMyZw8U/8Ath+WVLsH5M38T9rH8A4Kp/RZyx524fffQl1Hnfdh9+XRZ1ZdhHJf/sP/ALf7StdhTJXBrfbPqHBRHPdyXvww/wCt0TyWedDgzfJFe1nXPiVyVwK320iip2EslvYq8eSr1xY4KHPdyR57UfF1OaH4inv2p7lKbe581e06RjuwJhGn2nFV6T3NNU6qXkSi3zmpZ1diWpk/D9vVZYqKlao1TdN0U3aLS0paSbaTeq11uXY4KHPdgZLy5UrP5saaa+jdy6T6joHY6X6ZT5Kn9ORzTIVKz8h0zsdf8yHJU+5I4TEReMO0TM6c5dZABtYwj84IXwldLa8PV+4yQPJK6s9ftImMwmJxL52xL2m4dh/NW83j6sdS0oYZNbutVKvrgv5uIycvdjetLEwWHlFYepP5WUnaph4Xu1BW8NtXSe47XudMwuHjThGEIqEIRUYxWyMYqySOOlpzXu7aupFuy6ADu4AAAAAAAAAAAAAAAAAAAAAAAAAAAAAAAABaxWGhUpyp1IqcJxcJxeyUZKzT8jLoA+ect5uywGMlRleUPn0Zv6dNvVd8JbHxq+6jbuxur4yPFGf3febb2Q82quNoQ7ndONelU0o9tclCUGrVINxTavqadtsVxl7M/NZYSGlOSnWlFKbXzIbHKML62r7rtey1I4TpzvifDvGpGyY8tlAB3cAAAAAAAAAAAAAAAAAAAAAAAAAAAAAAAAAA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1033" name="Rectangle 18"/>
          <p:cNvSpPr>
            <a:spLocks noChangeArrowheads="1"/>
          </p:cNvSpPr>
          <p:nvPr/>
        </p:nvSpPr>
        <p:spPr bwMode="auto">
          <a:xfrm>
            <a:off x="0" y="-279400"/>
            <a:ext cx="90678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algn="just" eaLnBrk="0" hangingPunct="0">
              <a:buFont typeface="Arial" pitchFamily="34" charset="0"/>
              <a:buChar char="•"/>
              <a:defRPr/>
            </a:pPr>
            <a:r>
              <a:rPr lang="en-US" altLang="ko-KR" sz="2100" dirty="0">
                <a:solidFill>
                  <a:srgbClr val="C00000"/>
                </a:solidFill>
                <a:latin typeface="VNI-Centur" pitchFamily="2" charset="0"/>
                <a:ea typeface="Batang" pitchFamily="18" charset="-127"/>
                <a:cs typeface="Times New Roman" pitchFamily="18" charset="0"/>
              </a:rPr>
              <a:t>II : LISTEN AND READ </a:t>
            </a:r>
          </a:p>
          <a:p>
            <a:pPr marL="342900" indent="-342900" algn="just" eaLnBrk="0" hangingPunct="0">
              <a:buFont typeface="Arial" pitchFamily="34" charset="0"/>
              <a:buChar char="•"/>
              <a:defRPr/>
            </a:pPr>
            <a:endParaRPr lang="en-US" altLang="ko-KR" sz="2100" dirty="0">
              <a:solidFill>
                <a:srgbClr val="C00000"/>
              </a:solidFill>
              <a:latin typeface="VNI-Centur" pitchFamily="2" charset="0"/>
              <a:ea typeface="Batang" pitchFamily="18" charset="-127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en-US" altLang="ko-KR" sz="2100" dirty="0">
                <a:solidFill>
                  <a:srgbClr val="000000"/>
                </a:solidFill>
                <a:latin typeface="VNI-Centur" pitchFamily="2" charset="0"/>
                <a:ea typeface="Batang" pitchFamily="18" charset="-127"/>
                <a:cs typeface="Times New Roman" pitchFamily="18" charset="0"/>
              </a:rPr>
              <a:t>Mai: Hi , </a:t>
            </a:r>
            <a:r>
              <a:rPr lang="en-US" altLang="ko-KR" sz="2100" dirty="0" err="1">
                <a:solidFill>
                  <a:srgbClr val="000000"/>
                </a:solidFill>
                <a:latin typeface="VNI-Centur" pitchFamily="2" charset="0"/>
                <a:ea typeface="Batang" pitchFamily="18" charset="-127"/>
                <a:cs typeface="Times New Roman" pitchFamily="18" charset="0"/>
              </a:rPr>
              <a:t>Oanh</a:t>
            </a:r>
            <a:r>
              <a:rPr lang="en-US" altLang="ko-KR" sz="2100" dirty="0">
                <a:solidFill>
                  <a:srgbClr val="000000"/>
                </a:solidFill>
                <a:latin typeface="VNI-Centur" pitchFamily="2" charset="0"/>
                <a:ea typeface="Batang" pitchFamily="18" charset="-127"/>
                <a:cs typeface="Times New Roman" pitchFamily="18" charset="0"/>
              </a:rPr>
              <a:t> .How are you ?.</a:t>
            </a:r>
          </a:p>
          <a:p>
            <a:pPr algn="just" eaLnBrk="0" hangingPunct="0">
              <a:defRPr/>
            </a:pPr>
            <a:r>
              <a:rPr lang="en-US" altLang="ko-KR" sz="2100" dirty="0" err="1">
                <a:solidFill>
                  <a:srgbClr val="FF0000"/>
                </a:solidFill>
                <a:latin typeface="VNI-Centur" pitchFamily="2" charset="0"/>
                <a:ea typeface="Batang" pitchFamily="18" charset="-127"/>
                <a:cs typeface="Times New Roman" pitchFamily="18" charset="0"/>
              </a:rPr>
              <a:t>Oanh</a:t>
            </a:r>
            <a:r>
              <a:rPr lang="en-US" altLang="ko-KR" sz="2100" dirty="0">
                <a:solidFill>
                  <a:srgbClr val="FF0000"/>
                </a:solidFill>
                <a:latin typeface="VNI-Centur" pitchFamily="2" charset="0"/>
                <a:ea typeface="Batang" pitchFamily="18" charset="-127"/>
                <a:cs typeface="Times New Roman" pitchFamily="18" charset="0"/>
              </a:rPr>
              <a:t> : Hi. Mai. I’m OK , thanks How about you ? </a:t>
            </a:r>
          </a:p>
          <a:p>
            <a:pPr algn="just" eaLnBrk="0" hangingPunct="0">
              <a:defRPr/>
            </a:pPr>
            <a:r>
              <a:rPr lang="en-US" altLang="ko-KR" sz="2100" dirty="0">
                <a:solidFill>
                  <a:srgbClr val="FF0000"/>
                </a:solidFill>
                <a:latin typeface="VNI-Centur" pitchFamily="2" charset="0"/>
                <a:ea typeface="Batang" pitchFamily="18" charset="-127"/>
                <a:cs typeface="Times New Roman" pitchFamily="18" charset="0"/>
              </a:rPr>
              <a:t>            What did you do yester day ? .</a:t>
            </a:r>
          </a:p>
          <a:p>
            <a:pPr algn="just" eaLnBrk="0" hangingPunct="0">
              <a:defRPr/>
            </a:pPr>
            <a:r>
              <a:rPr lang="en-US" altLang="ko-KR" sz="2100" dirty="0">
                <a:solidFill>
                  <a:srgbClr val="000000"/>
                </a:solidFill>
                <a:latin typeface="VNI-Centur" pitchFamily="2" charset="0"/>
                <a:ea typeface="Batang" pitchFamily="18" charset="-127"/>
                <a:cs typeface="Times New Roman" pitchFamily="18" charset="0"/>
              </a:rPr>
              <a:t>Mai: I’m good Yesterday morning I stayed at home and played with my brother .In the </a:t>
            </a:r>
            <a:r>
              <a:rPr lang="en-US" altLang="ko-KR" sz="2100" dirty="0" err="1">
                <a:solidFill>
                  <a:srgbClr val="000000"/>
                </a:solidFill>
                <a:latin typeface="VNI-Centur" pitchFamily="2" charset="0"/>
                <a:ea typeface="Batang" pitchFamily="18" charset="-127"/>
                <a:cs typeface="Times New Roman" pitchFamily="18" charset="0"/>
              </a:rPr>
              <a:t>afternon</a:t>
            </a:r>
            <a:r>
              <a:rPr lang="en-US" altLang="ko-KR" sz="2100" dirty="0">
                <a:solidFill>
                  <a:srgbClr val="000000"/>
                </a:solidFill>
                <a:latin typeface="VNI-Centur" pitchFamily="2" charset="0"/>
                <a:ea typeface="Batang" pitchFamily="18" charset="-127"/>
                <a:cs typeface="Times New Roman" pitchFamily="18" charset="0"/>
              </a:rPr>
              <a:t> I cycled round the lake near my home .</a:t>
            </a:r>
          </a:p>
          <a:p>
            <a:pPr algn="just" eaLnBrk="0" hangingPunct="0">
              <a:defRPr/>
            </a:pPr>
            <a:r>
              <a:rPr lang="en-US" altLang="ko-KR" sz="2100" dirty="0" err="1">
                <a:solidFill>
                  <a:srgbClr val="FF0000"/>
                </a:solidFill>
                <a:latin typeface="VNI-Centur" pitchFamily="2" charset="0"/>
                <a:ea typeface="Batang" pitchFamily="18" charset="-127"/>
                <a:cs typeface="Times New Roman" pitchFamily="18" charset="0"/>
              </a:rPr>
              <a:t>Oanh</a:t>
            </a:r>
            <a:r>
              <a:rPr lang="en-US" altLang="ko-KR" sz="2100" dirty="0">
                <a:solidFill>
                  <a:srgbClr val="FF0000"/>
                </a:solidFill>
                <a:latin typeface="VNI-Centur" pitchFamily="2" charset="0"/>
                <a:ea typeface="Batang" pitchFamily="18" charset="-127"/>
                <a:cs typeface="Times New Roman" pitchFamily="18" charset="0"/>
              </a:rPr>
              <a:t> : Oh , good , that sounds really healthy , By the way , how do you come to school ? </a:t>
            </a:r>
          </a:p>
          <a:p>
            <a:pPr algn="just" eaLnBrk="0" hangingPunct="0">
              <a:defRPr/>
            </a:pPr>
            <a:r>
              <a:rPr lang="en-US" altLang="ko-KR" sz="2100" dirty="0">
                <a:solidFill>
                  <a:srgbClr val="000000"/>
                </a:solidFill>
                <a:latin typeface="VNI-Centur" pitchFamily="2" charset="0"/>
                <a:ea typeface="Batang" pitchFamily="18" charset="-127"/>
                <a:cs typeface="Times New Roman" pitchFamily="18" charset="0"/>
              </a:rPr>
              <a:t>Mai: My dad usually drives me to school . I used to go on foot when I was in primary school . But the new school ‘s too far to walk now </a:t>
            </a:r>
          </a:p>
          <a:p>
            <a:pPr algn="just" eaLnBrk="0" hangingPunct="0">
              <a:defRPr/>
            </a:pPr>
            <a:r>
              <a:rPr lang="en-US" altLang="ko-KR" sz="2100" dirty="0" err="1">
                <a:solidFill>
                  <a:srgbClr val="FF0000"/>
                </a:solidFill>
                <a:latin typeface="VNI-Centur" pitchFamily="2" charset="0"/>
                <a:ea typeface="Batang" pitchFamily="18" charset="-127"/>
                <a:cs typeface="Times New Roman" pitchFamily="18" charset="0"/>
              </a:rPr>
              <a:t>Oanh</a:t>
            </a:r>
            <a:r>
              <a:rPr lang="en-US" altLang="ko-KR" sz="2100" dirty="0">
                <a:solidFill>
                  <a:srgbClr val="FF0000"/>
                </a:solidFill>
                <a:latin typeface="VNI-Centur" pitchFamily="2" charset="0"/>
                <a:ea typeface="Batang" pitchFamily="18" charset="-127"/>
                <a:cs typeface="Times New Roman" pitchFamily="18" charset="0"/>
              </a:rPr>
              <a:t> : How far is it from your house to here  ?</a:t>
            </a:r>
          </a:p>
          <a:p>
            <a:pPr algn="just" eaLnBrk="0" hangingPunct="0">
              <a:defRPr/>
            </a:pPr>
            <a:r>
              <a:rPr lang="en-US" altLang="ko-KR" sz="2100" dirty="0">
                <a:solidFill>
                  <a:srgbClr val="000000"/>
                </a:solidFill>
                <a:latin typeface="VNI-Centur" pitchFamily="2" charset="0"/>
                <a:ea typeface="Batang" pitchFamily="18" charset="-127"/>
                <a:cs typeface="Times New Roman" pitchFamily="18" charset="0"/>
              </a:rPr>
              <a:t>Mai: It’s about two </a:t>
            </a:r>
            <a:r>
              <a:rPr lang="en-US" altLang="ko-KR" sz="2100" dirty="0" err="1">
                <a:solidFill>
                  <a:srgbClr val="000000"/>
                </a:solidFill>
                <a:latin typeface="VNI-Centur" pitchFamily="2" charset="0"/>
                <a:ea typeface="Batang" pitchFamily="18" charset="-127"/>
                <a:cs typeface="Times New Roman" pitchFamily="18" charset="0"/>
              </a:rPr>
              <a:t>kilometres</a:t>
            </a:r>
            <a:r>
              <a:rPr lang="en-US" altLang="ko-KR" sz="2100" dirty="0">
                <a:solidFill>
                  <a:srgbClr val="000000"/>
                </a:solidFill>
                <a:latin typeface="VNI-Centur" pitchFamily="2" charset="0"/>
                <a:ea typeface="Batang" pitchFamily="18" charset="-127"/>
                <a:cs typeface="Times New Roman" pitchFamily="18" charset="0"/>
              </a:rPr>
              <a:t> </a:t>
            </a:r>
          </a:p>
          <a:p>
            <a:pPr algn="just" eaLnBrk="0" hangingPunct="0">
              <a:defRPr/>
            </a:pPr>
            <a:r>
              <a:rPr lang="en-US" altLang="ko-KR" sz="2100" dirty="0" err="1">
                <a:solidFill>
                  <a:srgbClr val="FF0000"/>
                </a:solidFill>
                <a:latin typeface="VNI-Centur" pitchFamily="2" charset="0"/>
                <a:ea typeface="Batang" pitchFamily="18" charset="-127"/>
                <a:cs typeface="Times New Roman" pitchFamily="18" charset="0"/>
              </a:rPr>
              <a:t>Oanh</a:t>
            </a:r>
            <a:r>
              <a:rPr lang="en-US" altLang="ko-KR" sz="2100" dirty="0">
                <a:solidFill>
                  <a:srgbClr val="FF0000"/>
                </a:solidFill>
                <a:latin typeface="VNI-Centur" pitchFamily="2" charset="0"/>
                <a:ea typeface="Batang" pitchFamily="18" charset="-127"/>
                <a:cs typeface="Times New Roman" pitchFamily="18" charset="0"/>
              </a:rPr>
              <a:t> : How long does it take you ?</a:t>
            </a:r>
          </a:p>
          <a:p>
            <a:pPr algn="just" eaLnBrk="0" hangingPunct="0">
              <a:defRPr/>
            </a:pPr>
            <a:r>
              <a:rPr lang="en-US" altLang="ko-KR" sz="2100" dirty="0">
                <a:solidFill>
                  <a:srgbClr val="000000"/>
                </a:solidFill>
                <a:latin typeface="VNI-Centur" pitchFamily="2" charset="0"/>
                <a:ea typeface="Batang" pitchFamily="18" charset="-127"/>
                <a:cs typeface="Times New Roman" pitchFamily="18" charset="0"/>
              </a:rPr>
              <a:t>Mai: About 10 minutes Sometimes when there are traffic </a:t>
            </a:r>
            <a:r>
              <a:rPr lang="en-US" altLang="ko-KR" sz="2100" dirty="0" err="1">
                <a:solidFill>
                  <a:srgbClr val="000000"/>
                </a:solidFill>
                <a:latin typeface="VNI-Centur" pitchFamily="2" charset="0"/>
                <a:ea typeface="Batang" pitchFamily="18" charset="-127"/>
                <a:cs typeface="Times New Roman" pitchFamily="18" charset="0"/>
              </a:rPr>
              <a:t>jams,it</a:t>
            </a:r>
            <a:r>
              <a:rPr lang="en-US" altLang="ko-KR" sz="2100" dirty="0">
                <a:solidFill>
                  <a:srgbClr val="000000"/>
                </a:solidFill>
                <a:latin typeface="VNI-Centur" pitchFamily="2" charset="0"/>
                <a:ea typeface="Batang" pitchFamily="18" charset="-127"/>
                <a:cs typeface="Times New Roman" pitchFamily="18" charset="0"/>
              </a:rPr>
              <a:t> take longer </a:t>
            </a:r>
          </a:p>
          <a:p>
            <a:pPr algn="just" eaLnBrk="0" hangingPunct="0">
              <a:defRPr/>
            </a:pPr>
            <a:r>
              <a:rPr lang="en-US" altLang="ko-KR" sz="2100" dirty="0" err="1">
                <a:solidFill>
                  <a:srgbClr val="FF0000"/>
                </a:solidFill>
                <a:latin typeface="VNI-Centur" pitchFamily="2" charset="0"/>
                <a:ea typeface="Batang" pitchFamily="18" charset="-127"/>
                <a:cs typeface="Times New Roman" pitchFamily="18" charset="0"/>
              </a:rPr>
              <a:t>Oanh</a:t>
            </a:r>
            <a:r>
              <a:rPr lang="en-US" altLang="ko-KR" sz="2100" dirty="0">
                <a:solidFill>
                  <a:srgbClr val="FF0000"/>
                </a:solidFill>
                <a:latin typeface="VNI-Centur" pitchFamily="2" charset="0"/>
                <a:ea typeface="Batang" pitchFamily="18" charset="-127"/>
                <a:cs typeface="Times New Roman" pitchFamily="18" charset="0"/>
              </a:rPr>
              <a:t> : Do you come by car every day ?</a:t>
            </a:r>
          </a:p>
          <a:p>
            <a:pPr algn="just" eaLnBrk="0" hangingPunct="0">
              <a:defRPr/>
            </a:pPr>
            <a:r>
              <a:rPr lang="en-US" altLang="ko-KR" sz="2100" dirty="0">
                <a:solidFill>
                  <a:srgbClr val="000000"/>
                </a:solidFill>
                <a:latin typeface="VNI-Centur" pitchFamily="2" charset="0"/>
                <a:ea typeface="Batang" pitchFamily="18" charset="-127"/>
                <a:cs typeface="Times New Roman" pitchFamily="18" charset="0"/>
              </a:rPr>
              <a:t>Mai: Yes, except when my dad is busy .Then I come by bike </a:t>
            </a:r>
          </a:p>
          <a:p>
            <a:pPr algn="just" eaLnBrk="0" hangingPunct="0">
              <a:defRPr/>
            </a:pPr>
            <a:r>
              <a:rPr lang="en-US" altLang="ko-KR" sz="2100" dirty="0" err="1">
                <a:solidFill>
                  <a:srgbClr val="FF0000"/>
                </a:solidFill>
                <a:latin typeface="VNI-Centur" pitchFamily="2" charset="0"/>
                <a:ea typeface="Batang" pitchFamily="18" charset="-127"/>
                <a:cs typeface="Times New Roman" pitchFamily="18" charset="0"/>
              </a:rPr>
              <a:t>Oanh:I</a:t>
            </a:r>
            <a:r>
              <a:rPr lang="en-US" altLang="ko-KR" sz="2100" dirty="0">
                <a:solidFill>
                  <a:srgbClr val="FF0000"/>
                </a:solidFill>
                <a:latin typeface="VNI-Centur" pitchFamily="2" charset="0"/>
                <a:ea typeface="Batang" pitchFamily="18" charset="-127"/>
                <a:cs typeface="Times New Roman" pitchFamily="18" charset="0"/>
              </a:rPr>
              <a:t> see Hey Mai How about going cycling round the lake on Saturday ?</a:t>
            </a:r>
          </a:p>
          <a:p>
            <a:pPr algn="just" eaLnBrk="0" hangingPunct="0">
              <a:defRPr/>
            </a:pPr>
            <a:r>
              <a:rPr lang="en-US" altLang="ko-KR" sz="2100" dirty="0">
                <a:latin typeface="VNI-Centur" pitchFamily="2" charset="0"/>
                <a:ea typeface="Batang" pitchFamily="18" charset="-127"/>
                <a:cs typeface="Times New Roman" pitchFamily="18" charset="0"/>
              </a:rPr>
              <a:t>Mai : Great idea! Can you come to my house at  3 pm ? </a:t>
            </a:r>
          </a:p>
          <a:p>
            <a:pPr algn="just" eaLnBrk="0" hangingPunct="0">
              <a:defRPr/>
            </a:pPr>
            <a:r>
              <a:rPr lang="en-US" altLang="ko-KR" sz="2100" dirty="0" err="1">
                <a:solidFill>
                  <a:srgbClr val="FF0000"/>
                </a:solidFill>
                <a:latin typeface="VNI-Centur" pitchFamily="2" charset="0"/>
                <a:ea typeface="Batang" pitchFamily="18" charset="-127"/>
                <a:cs typeface="Times New Roman" pitchFamily="18" charset="0"/>
              </a:rPr>
              <a:t>Oanh</a:t>
            </a:r>
            <a:r>
              <a:rPr lang="en-US" altLang="ko-KR" sz="2100" dirty="0">
                <a:solidFill>
                  <a:srgbClr val="FF0000"/>
                </a:solidFill>
                <a:latin typeface="VNI-Centur" pitchFamily="2" charset="0"/>
                <a:ea typeface="Batang" pitchFamily="18" charset="-127"/>
                <a:cs typeface="Times New Roman" pitchFamily="18" charset="0"/>
              </a:rPr>
              <a:t> : OK , M </a:t>
            </a:r>
            <a:r>
              <a:rPr lang="en-US" altLang="ko-KR" sz="2100" dirty="0" err="1">
                <a:solidFill>
                  <a:srgbClr val="FF0000"/>
                </a:solidFill>
                <a:latin typeface="VNI-Centur" pitchFamily="2" charset="0"/>
                <a:ea typeface="Batang" pitchFamily="18" charset="-127"/>
                <a:cs typeface="Times New Roman" pitchFamily="18" charset="0"/>
              </a:rPr>
              <a:t>ai</a:t>
            </a:r>
            <a:r>
              <a:rPr lang="en-US" altLang="ko-KR" sz="2100" dirty="0">
                <a:solidFill>
                  <a:srgbClr val="FF0000"/>
                </a:solidFill>
                <a:latin typeface="VNI-Centur" pitchFamily="2" charset="0"/>
                <a:ea typeface="Batang" pitchFamily="18" charset="-127"/>
                <a:cs typeface="Times New Roman" pitchFamily="18" charset="0"/>
              </a:rPr>
              <a:t> .I can ‘t wait ! See you then </a:t>
            </a:r>
            <a:endParaRPr lang="en-US" altLang="ko-KR" sz="2800" dirty="0">
              <a:solidFill>
                <a:srgbClr val="FF0000"/>
              </a:solidFill>
              <a:latin typeface="Arial" charset="0"/>
              <a:ea typeface="Gulim" pitchFamily="34" charset="-127"/>
              <a:cs typeface="Times New Roman" pitchFamily="18" charset="0"/>
            </a:endParaRPr>
          </a:p>
        </p:txBody>
      </p:sp>
      <p:pic>
        <p:nvPicPr>
          <p:cNvPr id="3" name="02 Track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V="1">
            <a:off x="8267700" y="3016250"/>
            <a:ext cx="609600" cy="6095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/>
          <a:p>
            <a:pPr algn="l" eaLnBrk="1" hangingPunct="1"/>
            <a:r>
              <a:rPr lang="en-US" alt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a, Choose the correct  answer</a:t>
            </a:r>
            <a:r>
              <a:rPr lang="en-US" altLang="en-US" sz="280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686800" cy="5943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What did Mai do yesterday afternoon .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stayed at home wwith her brother	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rode her bike around the lake     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walked round the lake 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Oanh says that It’s healthy to…………… .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Cycle 		B. walk	 C. stay home 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Mai used to go to school …………..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By car       		B. on food 	  C. by bicycle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Mai and Oanh agree to go cycling …………….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tomorrow   	B. every day     C. at the weekend </a:t>
            </a:r>
          </a:p>
          <a:p>
            <a:pPr marL="609600" indent="-609600" eaLnBrk="1" hangingPunct="1">
              <a:buFontTx/>
              <a:buNone/>
            </a:pP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609600" y="2133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C00000"/>
              </a:solidFill>
            </a:endParaRP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5638800" y="571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42672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609600" y="3657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6" grpId="0" animBg="1"/>
      <p:bldP spid="10247" grpId="0" animBg="1"/>
      <p:bldP spid="102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838200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What did Mai do on Sunday morning ?</a:t>
            </a:r>
            <a:r>
              <a:rPr lang="en-US" altLang="en-US" sz="2800" b="1">
                <a:solidFill>
                  <a:srgbClr val="0000CC"/>
                </a:solidFill>
                <a:latin typeface="Arial Narrow" panose="020B0606020202030204" pitchFamily="34" charset="0"/>
              </a:rPr>
              <a:t> ……………………………………………………………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1905000"/>
            <a:ext cx="8077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How far is it from Mai’ s house to school ?</a:t>
            </a:r>
          </a:p>
          <a:p>
            <a:pPr eaLnBrk="1" hangingPunct="1"/>
            <a:r>
              <a:rPr lang="en-US" altLang="en-US" sz="3000" b="1">
                <a:solidFill>
                  <a:srgbClr val="0000CC"/>
                </a:solidFill>
                <a:latin typeface="Arial Narrow" panose="020B0606020202030204" pitchFamily="34" charset="0"/>
              </a:rPr>
              <a:t>……………………………………………………………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3400" y="2971800"/>
            <a:ext cx="7696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Who does Mai usually go to school with ?</a:t>
            </a: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3000" b="1">
                <a:solidFill>
                  <a:srgbClr val="0000CC"/>
                </a:solidFill>
                <a:latin typeface="Arial Narrow" panose="020B0606020202030204" pitchFamily="34" charset="0"/>
              </a:rPr>
              <a:t>……………………………………………………………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28600" y="4038600"/>
            <a:ext cx="89154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4. Why does it sometimes take Mai longer to get to school </a:t>
            </a:r>
            <a:r>
              <a:rPr lang="en-US" altLang="en-US" sz="2800" b="1">
                <a:solidFill>
                  <a:srgbClr val="0000CC"/>
                </a:solidFill>
                <a:latin typeface="Arial Narrow" panose="020B0606020202030204" pitchFamily="34" charset="0"/>
              </a:rPr>
              <a:t>?</a:t>
            </a:r>
          </a:p>
          <a:p>
            <a:pPr eaLnBrk="1" hangingPunct="1"/>
            <a:r>
              <a:rPr lang="en-US" altLang="en-US" sz="3000" b="1">
                <a:solidFill>
                  <a:srgbClr val="0000CC"/>
                </a:solidFill>
                <a:latin typeface="Arial Narrow" panose="020B0606020202030204" pitchFamily="34" charset="0"/>
              </a:rPr>
              <a:t>…………………………………………………………………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04800" y="5029200"/>
            <a:ext cx="81534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5. How does she go to school when her dad is busy ?</a:t>
            </a:r>
          </a:p>
          <a:p>
            <a:pPr eaLnBrk="1" hangingPunct="1"/>
            <a:r>
              <a:rPr lang="en-US" altLang="en-US" sz="3000" b="1">
                <a:solidFill>
                  <a:srgbClr val="0000CC"/>
                </a:solidFill>
                <a:latin typeface="Arial Narrow" panose="020B0606020202030204" pitchFamily="34" charset="0"/>
              </a:rPr>
              <a:t>……………………………………………………………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28600" y="228600"/>
            <a:ext cx="609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Arial Narrow" panose="020B0606020202030204" pitchFamily="34" charset="0"/>
              </a:rPr>
              <a:t>b. Answer question 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33400" y="12192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played at home and played with her brother</a:t>
            </a:r>
            <a:r>
              <a:rPr lang="en-US" altLang="en-US" sz="32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33400" y="22860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about two kilometres  .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33400" y="3352800"/>
            <a:ext cx="838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usually goes to school with her Dad  </a:t>
            </a:r>
            <a:r>
              <a:rPr lang="en-US" altLang="en-US" sz="32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33400" y="4429125"/>
            <a:ext cx="731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sometimes there are traffic  jams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33400" y="5410200"/>
            <a:ext cx="731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FF0066"/>
                </a:solidFill>
                <a:latin typeface="Arial Narrow" panose="020B0606020202030204" pitchFamily="34" charset="0"/>
              </a:rPr>
              <a:t>She goes to school by bike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9220" grpId="0"/>
      <p:bldP spid="9221" grpId="0"/>
      <p:bldP spid="9222" grpId="0"/>
      <p:bldP spid="9224" grpId="0"/>
      <p:bldP spid="9225" grpId="0"/>
      <p:bldP spid="9226" grpId="0"/>
      <p:bldP spid="9227" grpId="0"/>
      <p:bldP spid="92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57200"/>
            <a:ext cx="8686800" cy="914400"/>
          </a:xfrm>
        </p:spPr>
        <p:txBody>
          <a:bodyPr/>
          <a:lstStyle/>
          <a:p>
            <a:pPr algn="l" eaLnBrk="1" hangingPunct="1"/>
            <a:r>
              <a:rPr lang="en-US" altLang="en-US" sz="2400" smtClean="0">
                <a:solidFill>
                  <a:srgbClr val="FF0000"/>
                </a:solidFill>
              </a:rPr>
              <a:t>C. Can you find the following expressions in the conversation?        Do you know what they mean ?</a:t>
            </a:r>
            <a:r>
              <a:rPr lang="en-US" altLang="en-US" sz="2400" smtClean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0"/>
            <a:ext cx="8915400" cy="4419600"/>
          </a:xfrm>
        </p:spPr>
        <p:txBody>
          <a:bodyPr/>
          <a:lstStyle/>
          <a:p>
            <a:pPr algn="l" eaLnBrk="1" hangingPunct="1"/>
            <a:endParaRPr lang="en-US" altLang="en-US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 eaLnBrk="1" hangingPunct="1"/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Hey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-&gt;  to have someone’s attention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. (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  <a:p>
            <a:pPr algn="l" eaLnBrk="1" hangingPunct="1"/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Great idea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-&gt; when you strongly support or agree with something .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(Ý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hay)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Can’t wait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-&gt; very excited and keen to do something . (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rất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hào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hứng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thích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làm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gì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)</a:t>
            </a:r>
            <a:endParaRPr lang="en-US" altLang="en-US" sz="2800" dirty="0" smtClean="0"/>
          </a:p>
          <a:p>
            <a:pPr algn="l"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algn="l" eaLnBrk="1" hangingPunct="1"/>
            <a:r>
              <a:rPr lang="en-US" altLang="en-US" sz="2800" smtClean="0">
                <a:solidFill>
                  <a:srgbClr val="FF0000"/>
                </a:solidFill>
                <a:latin typeface="Times New Roman" panose="02020603050405020304" pitchFamily="18" charset="0"/>
              </a:rPr>
              <a:t>d. Work in pairs Make short role plays with the expression above then practise them</a:t>
            </a:r>
            <a:r>
              <a:rPr lang="en-US" altLang="en-US" sz="280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Example :  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How about cycling to school with me tomorrow?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Great idea ! 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-  Can you go to the zoo with us ? 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Ok , I can’t wait ! what time ?</a:t>
            </a:r>
          </a:p>
          <a:p>
            <a:pPr eaLnBrk="1" hangingPunct="1">
              <a:buFontTx/>
              <a:buNone/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52600" y="152400"/>
            <a:ext cx="54102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- MEANS OF TRANSPORT  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04800" y="1446213"/>
            <a:ext cx="1752600" cy="522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bicycle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800600" y="1219200"/>
            <a:ext cx="17526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bus 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81000" y="2743200"/>
            <a:ext cx="17526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plane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24400" y="2819400"/>
            <a:ext cx="16002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boat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04800" y="4267200"/>
            <a:ext cx="17526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ship  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724400" y="4191000"/>
            <a:ext cx="17526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train 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28600" y="5943600"/>
            <a:ext cx="22860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motorbike 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105400" y="5943600"/>
            <a:ext cx="17526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car </a:t>
            </a:r>
          </a:p>
        </p:txBody>
      </p:sp>
      <p:pic>
        <p:nvPicPr>
          <p:cNvPr id="11275" name="Picture 15" descr="Kết quả hình ảnh cho xe da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6263" y="671513"/>
            <a:ext cx="2209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6" descr="Kết quả hình ảnh cho bu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28600"/>
            <a:ext cx="2276475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7" descr="Kết quả hình ảnh cho plane vietnam airlin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4225" y="2249488"/>
            <a:ext cx="2362200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8" descr="Kết quả hình ảnh cho BOAT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725" y="1752600"/>
            <a:ext cx="22764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9" descr="Kết quả hình ảnh cho SHIP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8325" y="3733800"/>
            <a:ext cx="250507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20" descr="Kết quả hình ảnh cho TRAIN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4113" y="3429000"/>
            <a:ext cx="2452687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21" descr="Kết quả hình ảnh cho MOTORBIKE SH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219700"/>
            <a:ext cx="25146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22" descr="Kết quả hình ảnh cho CAR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1563" y="5143500"/>
            <a:ext cx="245903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2" grpId="0" animBg="1" autoUpdateAnimBg="0"/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8" grpId="0" animBg="1" autoUpdateAnimBg="0"/>
      <p:bldP spid="9" grpId="0" animBg="1" autoUpdateAnimBg="0"/>
      <p:bldP spid="10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610</TotalTime>
  <Words>732</Words>
  <Application>Microsoft Office PowerPoint</Application>
  <PresentationFormat>On-screen Show (4:3)</PresentationFormat>
  <Paragraphs>126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Slide 1</vt:lpstr>
      <vt:lpstr>Slide 2</vt:lpstr>
      <vt:lpstr>Slide 3</vt:lpstr>
      <vt:lpstr>Slide 4</vt:lpstr>
      <vt:lpstr>1.  a, Choose the correct  answer:</vt:lpstr>
      <vt:lpstr>Slide 6</vt:lpstr>
      <vt:lpstr>C. Can you find the following expressions in the conversation?        Do you know what they mean ? </vt:lpstr>
      <vt:lpstr>d. Work in pairs Make short role plays with the expression above then practise them </vt:lpstr>
      <vt:lpstr>Slide 9</vt:lpstr>
      <vt:lpstr>1.ride 2.drive  3. fly   4. sail 5. get on  6. get off </vt:lpstr>
      <vt:lpstr>4:  Find someone in your class who never 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  COME TO OUR CLASS</dc:title>
  <dc:creator>TuanGiap</dc:creator>
  <cp:lastModifiedBy>Administrator</cp:lastModifiedBy>
  <cp:revision>33</cp:revision>
  <dcterms:created xsi:type="dcterms:W3CDTF">2016-01-04T04:29:25Z</dcterms:created>
  <dcterms:modified xsi:type="dcterms:W3CDTF">2020-01-01T03:10:59Z</dcterms:modified>
</cp:coreProperties>
</file>